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5143500" type="screen16x9"/>
  <p:notesSz cx="6858000" cy="9144000"/>
  <p:embeddedFontLst>
    <p:embeddedFont>
      <p:font typeface="Average" pitchFamily="2" charset="77"/>
      <p:regular r:id="rId26"/>
    </p:embeddedFont>
    <p:embeddedFont>
      <p:font typeface="Oswald" pitchFamily="2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2"/>
  </p:normalViewPr>
  <p:slideViewPr>
    <p:cSldViewPr snapToGrid="0">
      <p:cViewPr varScale="1">
        <p:scale>
          <a:sx n="153" d="100"/>
          <a:sy n="153" d="100"/>
        </p:scale>
        <p:origin x="7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ac3b0f3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ac3b0f3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4d560e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a4d560e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a4d560e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a4d560e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4d560e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4d560e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a4d560e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a4d560e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a4d560e7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a4d560e7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a4d560e7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a4d560e7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a4d560e7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a4d560e7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abdbffc5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abdbffc5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d58beea3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d58beea3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af8d3ff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af8d3ff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d58beea3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d58beea3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d58beea3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d58beea3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ac3b0f3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ac3b0f3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d58beea3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d58beea3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d58beea3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d58beea3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d58beea3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d58beea3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d58beea3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d58beea3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allows a visual of outliers, trends, changes over time, and most importantly – select and segment the data allowing users to begin to answer the proposed questions.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orange band at the bottom is a reference band based on a selected percentage of the displayed average unit sales.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abdbffc5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abdbffc5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abdbffc5d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abdbffc5d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abdbffc5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abdbffc5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9d63b23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9d63b23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0" y="914600"/>
            <a:ext cx="7801500" cy="12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Fizz Wizards</a:t>
            </a:r>
            <a:endParaRPr sz="6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950800" y="3180675"/>
            <a:ext cx="3242400" cy="16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Greg Francom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Sai Anogna Chittudi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Sushma Sree Mutyapu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Tom Kingston </a:t>
            </a:r>
            <a:endParaRPr sz="180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2095553"/>
            <a:ext cx="7801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Swire Coca-Cola Capstone Presentation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Considerations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26"/>
          <p:cNvGrpSpPr/>
          <p:nvPr/>
        </p:nvGrpSpPr>
        <p:grpSpPr>
          <a:xfrm>
            <a:off x="424825" y="1253973"/>
            <a:ext cx="8294371" cy="799416"/>
            <a:chOff x="424813" y="1177875"/>
            <a:chExt cx="8294371" cy="849900"/>
          </a:xfrm>
        </p:grpSpPr>
        <p:sp>
          <p:nvSpPr>
            <p:cNvPr id="150" name="Google Shape;150;p26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6"/>
          <p:cNvSpPr txBox="1">
            <a:spLocks noGrp="1"/>
          </p:cNvSpPr>
          <p:nvPr>
            <p:ph type="body" idx="4294967295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Random Forest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4294967295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Robust to overfitting and outliers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grpSp>
        <p:nvGrpSpPr>
          <p:cNvPr id="154" name="Google Shape;154;p26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55" name="Google Shape;155;p26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 txBox="1">
            <a:spLocks noGrp="1"/>
          </p:cNvSpPr>
          <p:nvPr>
            <p:ph type="body" idx="4294967295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XG Boost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Maximizes predictive accuracy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60" name="Google Shape;160;p26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6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ARIMA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4294967295"/>
          </p:nvPr>
        </p:nvSpPr>
        <p:spPr>
          <a:xfrm>
            <a:off x="3480450" y="3000800"/>
            <a:ext cx="52353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1600">
                <a:solidFill>
                  <a:schemeClr val="lt1"/>
                </a:solidFill>
              </a:rPr>
              <a:t>Temporal Sensitive by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incorporating both autoregressive and moving average components.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grpSp>
        <p:nvGrpSpPr>
          <p:cNvPr id="164" name="Google Shape;164;p26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165" name="Google Shape;165;p26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Average"/>
                  <a:ea typeface="Average"/>
                  <a:cs typeface="Average"/>
                  <a:sym typeface="Average"/>
                </a:rPr>
                <a:t>  </a:t>
              </a:r>
              <a:r>
                <a:rPr lang="en" sz="1800">
                  <a:solidFill>
                    <a:srgbClr val="0D0D0D"/>
                  </a:solidFill>
                  <a:latin typeface="Average"/>
                  <a:ea typeface="Average"/>
                  <a:cs typeface="Average"/>
                  <a:sym typeface="Average"/>
                </a:rPr>
                <a:t>Prophet</a:t>
              </a:r>
              <a:endParaRPr sz="1800">
                <a:solidFill>
                  <a:srgbClr val="0D0D0D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67" name="Google Shape;167;p26"/>
          <p:cNvSpPr txBox="1">
            <a:spLocks noGrp="1"/>
          </p:cNvSpPr>
          <p:nvPr>
            <p:ph type="body" idx="4294967295"/>
          </p:nvPr>
        </p:nvSpPr>
        <p:spPr>
          <a:xfrm>
            <a:off x="3480450" y="3876300"/>
            <a:ext cx="5417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1600">
                <a:solidFill>
                  <a:schemeClr val="lt1"/>
                </a:solidFill>
              </a:rPr>
              <a:t>Seamlessly integrating multiple seasonal, holiday components and flexible trend modeling.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25" y="1152475"/>
            <a:ext cx="5913326" cy="35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6191400" y="1152475"/>
            <a:ext cx="2952600" cy="13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Highest 13 weeks Forecast Demand</a:t>
            </a:r>
            <a:br>
              <a:rPr lang="en" sz="1400"/>
            </a:br>
            <a:br>
              <a:rPr lang="en" sz="1400"/>
            </a:br>
            <a:r>
              <a:rPr lang="en" sz="1400"/>
              <a:t>Start Period: 2024-02-04</a:t>
            </a:r>
            <a:br>
              <a:rPr lang="en" sz="1400"/>
            </a:br>
            <a:r>
              <a:rPr lang="en" sz="1400"/>
              <a:t>End Period: 2024-04-28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37475" y="33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Prophet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00" y="1017725"/>
            <a:ext cx="5851249" cy="3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6127325" y="1017725"/>
            <a:ext cx="290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Highest 13 weeks Forecast Demand</a:t>
            </a:r>
            <a:br>
              <a:rPr lang="en" sz="1400"/>
            </a:br>
            <a:r>
              <a:rPr lang="en" sz="1400"/>
              <a:t>Start Period: 2024-10-19</a:t>
            </a:r>
            <a:br>
              <a:rPr lang="en" sz="1400"/>
            </a:br>
            <a:r>
              <a:rPr lang="en" sz="1400"/>
              <a:t>End Period: 2025-01-18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The total forecast in demand in unit sales for those weeks is estimated to be 117786.38</a:t>
            </a:r>
            <a:br>
              <a:rPr lang="en" sz="1400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800" y="2024575"/>
            <a:ext cx="6036625" cy="13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138500" y="96650"/>
            <a:ext cx="8696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1 - Diet, SSD, Plum - Best 13 weeks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00" y="707150"/>
            <a:ext cx="4267202" cy="2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550" y="2989450"/>
            <a:ext cx="4267200" cy="19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07150"/>
            <a:ext cx="4267201" cy="2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00" y="2989450"/>
            <a:ext cx="4267202" cy="19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64300" y="131950"/>
            <a:ext cx="8861700" cy="4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  - Regular, SSD, Avocado - Easter Time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050"/>
            <a:ext cx="4354450" cy="214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850" y="668050"/>
            <a:ext cx="4354451" cy="21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2650"/>
            <a:ext cx="4354449" cy="20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850" y="2972625"/>
            <a:ext cx="4354451" cy="20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89025" y="169075"/>
            <a:ext cx="88050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3 - Diet, Energy, Kiwano - Best 13 weeks 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00" y="729825"/>
            <a:ext cx="4282275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9825"/>
            <a:ext cx="4321949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32600"/>
            <a:ext cx="4321950" cy="21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832600"/>
            <a:ext cx="4321951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new categorical variables into the prophet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Region wise analysis for the Forecasting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the processing efficiency by introducing the optimizing algorithms for parallel processing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49400" cy="9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2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464100" y="3353350"/>
            <a:ext cx="8549400" cy="9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Questions ?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Business Setting</a:t>
            </a:r>
            <a:endParaRPr sz="480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577350"/>
            <a:ext cx="85206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How can Swire anticipate demand for their innovation products?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t="36265"/>
          <a:stretch/>
        </p:blipFill>
        <p:spPr>
          <a:xfrm>
            <a:off x="1679600" y="2841526"/>
            <a:ext cx="5784802" cy="20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1027904"/>
            <a:ext cx="3784226" cy="24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>
            <a:spLocks noGrp="1"/>
          </p:cNvSpPr>
          <p:nvPr>
            <p:ph type="body" idx="4294967295"/>
          </p:nvPr>
        </p:nvSpPr>
        <p:spPr>
          <a:xfrm>
            <a:off x="5398550" y="510100"/>
            <a:ext cx="3378000" cy="4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Sparkling Jacceptabletlester Avocado 11Small MLT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Swire-CC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Sparkling Jacceptabletlester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11Small MLT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Flavor: ‘Avocado’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Release two weeks prior and two weeks post Easter. 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450" y="2231675"/>
            <a:ext cx="3784237" cy="24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4294967295"/>
          </p:nvPr>
        </p:nvSpPr>
        <p:spPr>
          <a:xfrm>
            <a:off x="5398550" y="510100"/>
            <a:ext cx="3378000" cy="4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Diet Mulberries Sparkling Water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Sparkling Water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Swire-CC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10Small MLT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Flavor: ‘Mulberries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Release one year, exclusively in the Northern region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1027900"/>
            <a:ext cx="3784226" cy="249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4294967295"/>
          </p:nvPr>
        </p:nvSpPr>
        <p:spPr>
          <a:xfrm>
            <a:off x="5398550" y="510100"/>
            <a:ext cx="3378000" cy="4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Q5: Greetingle Health Beverage Woodsy Yellow .5L 12One Jug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 Enhanced Water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Swire-CC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Greetingle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.5L 12One Jug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Flavor: ‘Woodsy Yellow’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Release for 13 weeks, optimal region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1027900"/>
            <a:ext cx="3784226" cy="249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4294967295"/>
          </p:nvPr>
        </p:nvSpPr>
        <p:spPr>
          <a:xfrm>
            <a:off x="5398550" y="510100"/>
            <a:ext cx="3378000" cy="4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Q7: Peppy Gentle Drink Pink Woodsy .5L Multi Jug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Swire-CC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Peppy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.5L Multi Jug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Flavor: ‘Pink Woodsy’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Release in the Southern region for 13 weeks. </a:t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1027900"/>
            <a:ext cx="3784226" cy="249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5202350" y="1306650"/>
            <a:ext cx="26955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Discover the most accurate model to anticipate demand for the innovation products</a:t>
            </a:r>
            <a:endParaRPr sz="2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00" y="758413"/>
            <a:ext cx="3626675" cy="36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Dashboard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5622975" y="1152475"/>
            <a:ext cx="315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unit sales by locations and yearly trends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Filters: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Geography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Calorie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search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75" y="1341694"/>
            <a:ext cx="4592775" cy="30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Dashboard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3251875"/>
            <a:ext cx="41271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Sparkling Jacceptabletlester Avocado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Regular, SSD, Swire-CC, ‘Avocado’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weeks prior and post Easter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3400"/>
            <a:ext cx="4115543" cy="27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708625" y="3251875"/>
            <a:ext cx="41340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Diet Mulberries Sparkling Water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Diet, Sparkling Water, Swire-CC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one year, Northern region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25" y="347312"/>
            <a:ext cx="4134076" cy="272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38" y="347313"/>
            <a:ext cx="4134076" cy="27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15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Dollar Sales by Brand in March and April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881500"/>
            <a:ext cx="6372824" cy="41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6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Dollar Sales by Brand in March and April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(filtered for Regular, SSD)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5" y="1201903"/>
            <a:ext cx="5716475" cy="386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6353150" y="894950"/>
            <a:ext cx="2724300" cy="4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Arial"/>
                <a:ea typeface="Arial"/>
                <a:cs typeface="Arial"/>
                <a:sym typeface="Arial"/>
              </a:rPr>
              <a:t>The filtering has changed the Total Sales value for each of the brand.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Arial"/>
                <a:ea typeface="Arial"/>
                <a:cs typeface="Arial"/>
                <a:sym typeface="Arial"/>
              </a:rPr>
              <a:t>This proves that filtering the data to the new Products specifications is really important for getting the good Results.</a:t>
            </a:r>
            <a:endParaRPr sz="17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14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Dollar Sales by Package in March and April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76" y="811625"/>
            <a:ext cx="6803575" cy="41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48825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Clustering 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l="960" r="-959"/>
          <a:stretch/>
        </p:blipFill>
        <p:spPr>
          <a:xfrm>
            <a:off x="774125" y="854250"/>
            <a:ext cx="7706151" cy="41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517</Words>
  <Application>Microsoft Macintosh PowerPoint</Application>
  <PresentationFormat>On-screen Show 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Oswald</vt:lpstr>
      <vt:lpstr>Roboto</vt:lpstr>
      <vt:lpstr>Average</vt:lpstr>
      <vt:lpstr>Slate</vt:lpstr>
      <vt:lpstr>Fizz Wizards</vt:lpstr>
      <vt:lpstr>Business Setting</vt:lpstr>
      <vt:lpstr>PowerPoint Presentation</vt:lpstr>
      <vt:lpstr>Tableau Dashboard</vt:lpstr>
      <vt:lpstr>Tableau Dashboard</vt:lpstr>
      <vt:lpstr>Dollar Sales by Brand in March and April</vt:lpstr>
      <vt:lpstr>Top Dollar Sales by Brand in March and April  (filtered for Regular, SSD)</vt:lpstr>
      <vt:lpstr>Top Dollar Sales by Package in March and April</vt:lpstr>
      <vt:lpstr>Product Clustering </vt:lpstr>
      <vt:lpstr>Modeling Considerations </vt:lpstr>
      <vt:lpstr>ARIMA Model </vt:lpstr>
      <vt:lpstr> Prophet Model </vt:lpstr>
      <vt:lpstr>Modeling Results </vt:lpstr>
      <vt:lpstr>Question 1 - Diet, SSD, Plum - Best 13 weeks</vt:lpstr>
      <vt:lpstr>Question 2  - Regular, SSD, Avocado - Easter Time</vt:lpstr>
      <vt:lpstr>Question 3 - Diet, Energy, Kiwano - Best 13 weeks </vt:lpstr>
      <vt:lpstr>Future Scope</vt:lpstr>
      <vt:lpstr>Thank you</vt:lpstr>
      <vt:lpstr>PowerPoint Presentation</vt:lpstr>
      <vt:lpstr>Appendix: </vt:lpstr>
      <vt:lpstr>Appendix: </vt:lpstr>
      <vt:lpstr>Appendix: </vt:lpstr>
      <vt:lpstr>Appendix: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Fizz Wizards</dc:title>
  <cp:lastModifiedBy>Saianogna Chittudi</cp:lastModifiedBy>
  <cp:revision>2</cp:revision>
  <dcterms:modified xsi:type="dcterms:W3CDTF">2024-04-10T23:06:26Z</dcterms:modified>
</cp:coreProperties>
</file>